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image/jpeg" Extension="jpeg"/>
  <Default ContentType="image/webp" Extension="webp"/>
  <Default ContentType="application/vnd.openxmlformats-package.relationships+xml" Extension="rels"/>
  <Override ContentType="application/vnd.openxmlformats-officedocument.presentationml.notesSlide+xml" PartName="/ppt/notesSlides/notesSlide1.xml"/>
  <Override ContentType="image/png" PartName="/ppt/media/image4.jpg"/>
  <Override ContentType="application/vnd.openxmlformats-officedocument.presentationml.slideMaster+xml" PartName="/ppt/slideMasters/slideMaster1.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2.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6858000" cx="12192000"/>
  <p:notesSz cx="6858000" cy="9144000"/>
  <p:defaultTextStyle>
    <a:defPPr lvl="0">
      <a:defRPr lang="en-US"/>
    </a:defPPr>
    <a:lvl1pPr defTabSz="457200" eaLnBrk="1" hangingPunct="1" latinLnBrk="0" lvl="0" marL="0" rtl="0" algn="l">
      <a:defRPr kern="1200" sz="1800">
        <a:solidFill>
          <a:schemeClr val="tx1"/>
        </a:solidFill>
        <a:latin typeface="+mn-lt"/>
        <a:ea typeface="+mn-ea"/>
        <a:cs typeface="+mn-cs"/>
      </a:defRPr>
    </a:lvl1pPr>
    <a:lvl2pPr defTabSz="457200" eaLnBrk="1" hangingPunct="1" latinLnBrk="0" lvl="1" marL="457200" rtl="0" algn="l">
      <a:defRPr kern="1200" sz="1800">
        <a:solidFill>
          <a:schemeClr val="tx1"/>
        </a:solidFill>
        <a:latin typeface="+mn-lt"/>
        <a:ea typeface="+mn-ea"/>
        <a:cs typeface="+mn-cs"/>
      </a:defRPr>
    </a:lvl2pPr>
    <a:lvl3pPr defTabSz="457200" eaLnBrk="1" hangingPunct="1" latinLnBrk="0" lvl="2" marL="914400" rtl="0" algn="l">
      <a:defRPr kern="1200" sz="1800">
        <a:solidFill>
          <a:schemeClr val="tx1"/>
        </a:solidFill>
        <a:latin typeface="+mn-lt"/>
        <a:ea typeface="+mn-ea"/>
        <a:cs typeface="+mn-cs"/>
      </a:defRPr>
    </a:lvl3pPr>
    <a:lvl4pPr defTabSz="457200" eaLnBrk="1" hangingPunct="1" latinLnBrk="0" lvl="3" marL="1371600" rtl="0" algn="l">
      <a:defRPr kern="1200" sz="1800">
        <a:solidFill>
          <a:schemeClr val="tx1"/>
        </a:solidFill>
        <a:latin typeface="+mn-lt"/>
        <a:ea typeface="+mn-ea"/>
        <a:cs typeface="+mn-cs"/>
      </a:defRPr>
    </a:lvl4pPr>
    <a:lvl5pPr defTabSz="457200" eaLnBrk="1" hangingPunct="1" latinLnBrk="0" lvl="4" marL="1828800" rtl="0" algn="l">
      <a:defRPr kern="1200" sz="1800">
        <a:solidFill>
          <a:schemeClr val="tx1"/>
        </a:solidFill>
        <a:latin typeface="+mn-lt"/>
        <a:ea typeface="+mn-ea"/>
        <a:cs typeface="+mn-cs"/>
      </a:defRPr>
    </a:lvl5pPr>
    <a:lvl6pPr defTabSz="457200" eaLnBrk="1" hangingPunct="1" latinLnBrk="0" lvl="5" marL="2286000" rtl="0" algn="l">
      <a:defRPr kern="1200" sz="1800">
        <a:solidFill>
          <a:schemeClr val="tx1"/>
        </a:solidFill>
        <a:latin typeface="+mn-lt"/>
        <a:ea typeface="+mn-ea"/>
        <a:cs typeface="+mn-cs"/>
      </a:defRPr>
    </a:lvl6pPr>
    <a:lvl7pPr defTabSz="457200" eaLnBrk="1" hangingPunct="1" latinLnBrk="0" lvl="6" marL="2743200" rtl="0" algn="l">
      <a:defRPr kern="1200" sz="1800">
        <a:solidFill>
          <a:schemeClr val="tx1"/>
        </a:solidFill>
        <a:latin typeface="+mn-lt"/>
        <a:ea typeface="+mn-ea"/>
        <a:cs typeface="+mn-cs"/>
      </a:defRPr>
    </a:lvl7pPr>
    <a:lvl8pPr defTabSz="457200" eaLnBrk="1" hangingPunct="1" latinLnBrk="0" lvl="7" marL="3200400" rtl="0" algn="l">
      <a:defRPr kern="1200" sz="1800">
        <a:solidFill>
          <a:schemeClr val="tx1"/>
        </a:solidFill>
        <a:latin typeface="+mn-lt"/>
        <a:ea typeface="+mn-ea"/>
        <a:cs typeface="+mn-cs"/>
      </a:defRPr>
    </a:lvl8pPr>
    <a:lvl9pPr defTabSz="457200" eaLnBrk="1" hangingPunct="1" latinLnBrk="0" lvl="8" marL="3657600" rtl="0" algn="l">
      <a:defRPr kern="1200" sz="1800">
        <a:solidFill>
          <a:schemeClr val="tx1"/>
        </a:solidFill>
        <a:latin typeface="+mn-lt"/>
        <a:ea typeface="+mn-ea"/>
        <a:cs typeface="+mn-cs"/>
      </a:defRPr>
    </a:lvl9pPr>
  </p:defaultTextStyle>
</p:presentation>
</file>

<file path=ppt/presProps2.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2.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6" Type="http://schemas.openxmlformats.org/officeDocument/2006/relationships/slide" Target="slides/slide12.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ADA8FC-1E7C-48C3-9538-60D109AED8E4}" type="datetimeFigureOut">
              <a:rPr lang="en-US" smtClean="0"/>
              <a:t>3/28/2023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1773DD-43BC-4B71-9E38-ACF36BFF71EE}" type="slidenum">
              <a:rPr lang="en-US" smtClean="0"/>
              <a:t>‹#›</a:t>
            </a:fld>
            <a:endParaRPr lang="en-US"/>
          </a:p>
        </p:txBody>
      </p:sp>
    </p:spTree>
    <p:extLst>
      <p:ext uri="{BB962C8B-B14F-4D97-AF65-F5344CB8AC3E}">
        <p14:creationId xmlns:p14="http://schemas.microsoft.com/office/powerpoint/2010/main" val="78683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1773DD-43BC-4B71-9E38-ACF36BFF71EE}" type="slidenum">
              <a:rPr lang="en-US" smtClean="0"/>
              <a:t>3</a:t>
            </a:fld>
            <a:endParaRPr lang="en-US"/>
          </a:p>
        </p:txBody>
      </p:sp>
    </p:spTree>
    <p:extLst>
      <p:ext uri="{BB962C8B-B14F-4D97-AF65-F5344CB8AC3E}">
        <p14:creationId xmlns:p14="http://schemas.microsoft.com/office/powerpoint/2010/main" val="42068430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6A5CCD3C-5175-48F8-8E5D-F38B1A89AA55}" type="datetimeFigureOut">
              <a:rPr lang="en-US" smtClean="0"/>
              <a:t>3/28/2023</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776276F5-C809-4C5E-97EB-D4CA7A373C87}" type="slidenum">
              <a:rPr lang="en-US" smtClean="0"/>
              <a:t>‹#›</a:t>
            </a:fld>
            <a:endParaRPr lang="en-US"/>
          </a:p>
        </p:txBody>
      </p:sp>
    </p:spTree>
    <p:extLst>
      <p:ext uri="{BB962C8B-B14F-4D97-AF65-F5344CB8AC3E}">
        <p14:creationId xmlns:p14="http://schemas.microsoft.com/office/powerpoint/2010/main" val="1071416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5CCD3C-5175-48F8-8E5D-F38B1A89AA55}" type="datetimeFigureOut">
              <a:rPr lang="en-US" smtClean="0"/>
              <a:t>3/28/2023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6276F5-C809-4C5E-97EB-D4CA7A373C87}" type="slidenum">
              <a:rPr lang="en-US" smtClean="0"/>
              <a:t>‹#›</a:t>
            </a:fld>
            <a:endParaRPr lang="en-US"/>
          </a:p>
        </p:txBody>
      </p:sp>
    </p:spTree>
    <p:extLst>
      <p:ext uri="{BB962C8B-B14F-4D97-AF65-F5344CB8AC3E}">
        <p14:creationId xmlns:p14="http://schemas.microsoft.com/office/powerpoint/2010/main" val="2196792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5CCD3C-5175-48F8-8E5D-F38B1A89AA55}" type="datetimeFigureOut">
              <a:rPr lang="en-US" smtClean="0"/>
              <a:t>3/28/2023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6276F5-C809-4C5E-97EB-D4CA7A373C87}" type="slidenum">
              <a:rPr lang="en-US" smtClean="0"/>
              <a:t>‹#›</a:t>
            </a:fld>
            <a:endParaRPr lang="en-US"/>
          </a:p>
        </p:txBody>
      </p:sp>
    </p:spTree>
    <p:extLst>
      <p:ext uri="{BB962C8B-B14F-4D97-AF65-F5344CB8AC3E}">
        <p14:creationId xmlns:p14="http://schemas.microsoft.com/office/powerpoint/2010/main" val="5486476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5CCD3C-5175-48F8-8E5D-F38B1A89AA55}" type="datetimeFigureOut">
              <a:rPr lang="en-US" smtClean="0"/>
              <a:t>3/28/2023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6276F5-C809-4C5E-97EB-D4CA7A373C87}"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554040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5CCD3C-5175-48F8-8E5D-F38B1A89AA55}" type="datetimeFigureOut">
              <a:rPr lang="en-US" smtClean="0"/>
              <a:t>3/28/2023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6276F5-C809-4C5E-97EB-D4CA7A373C87}" type="slidenum">
              <a:rPr lang="en-US" smtClean="0"/>
              <a:t>‹#›</a:t>
            </a:fld>
            <a:endParaRPr lang="en-US"/>
          </a:p>
        </p:txBody>
      </p:sp>
    </p:spTree>
    <p:extLst>
      <p:ext uri="{BB962C8B-B14F-4D97-AF65-F5344CB8AC3E}">
        <p14:creationId xmlns:p14="http://schemas.microsoft.com/office/powerpoint/2010/main" val="18026371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A5CCD3C-5175-48F8-8E5D-F38B1A89AA55}" type="datetimeFigureOut">
              <a:rPr lang="en-US" smtClean="0"/>
              <a:t>3/28/2023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76276F5-C809-4C5E-97EB-D4CA7A373C87}" type="slidenum">
              <a:rPr lang="en-US" smtClean="0"/>
              <a:t>‹#›</a:t>
            </a:fld>
            <a:endParaRPr lang="en-US"/>
          </a:p>
        </p:txBody>
      </p:sp>
    </p:spTree>
    <p:extLst>
      <p:ext uri="{BB962C8B-B14F-4D97-AF65-F5344CB8AC3E}">
        <p14:creationId xmlns:p14="http://schemas.microsoft.com/office/powerpoint/2010/main" val="35560671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A5CCD3C-5175-48F8-8E5D-F38B1A89AA55}" type="datetimeFigureOut">
              <a:rPr lang="en-US" smtClean="0"/>
              <a:t>3/28/2023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76276F5-C809-4C5E-97EB-D4CA7A373C87}" type="slidenum">
              <a:rPr lang="en-US" smtClean="0"/>
              <a:t>‹#›</a:t>
            </a:fld>
            <a:endParaRPr lang="en-US"/>
          </a:p>
        </p:txBody>
      </p:sp>
    </p:spTree>
    <p:extLst>
      <p:ext uri="{BB962C8B-B14F-4D97-AF65-F5344CB8AC3E}">
        <p14:creationId xmlns:p14="http://schemas.microsoft.com/office/powerpoint/2010/main" val="37975668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5CCD3C-5175-48F8-8E5D-F38B1A89AA55}" type="datetimeFigureOut">
              <a:rPr lang="en-US" smtClean="0"/>
              <a:t>3/28/2023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6276F5-C809-4C5E-97EB-D4CA7A373C87}" type="slidenum">
              <a:rPr lang="en-US" smtClean="0"/>
              <a:t>‹#›</a:t>
            </a:fld>
            <a:endParaRPr lang="en-US"/>
          </a:p>
        </p:txBody>
      </p:sp>
    </p:spTree>
    <p:extLst>
      <p:ext uri="{BB962C8B-B14F-4D97-AF65-F5344CB8AC3E}">
        <p14:creationId xmlns:p14="http://schemas.microsoft.com/office/powerpoint/2010/main" val="18226544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5CCD3C-5175-48F8-8E5D-F38B1A89AA55}" type="datetimeFigureOut">
              <a:rPr lang="en-US" smtClean="0"/>
              <a:t>3/28/2023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6276F5-C809-4C5E-97EB-D4CA7A373C87}" type="slidenum">
              <a:rPr lang="en-US" smtClean="0"/>
              <a:t>‹#›</a:t>
            </a:fld>
            <a:endParaRPr lang="en-US"/>
          </a:p>
        </p:txBody>
      </p:sp>
    </p:spTree>
    <p:extLst>
      <p:ext uri="{BB962C8B-B14F-4D97-AF65-F5344CB8AC3E}">
        <p14:creationId xmlns:p14="http://schemas.microsoft.com/office/powerpoint/2010/main" val="547175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5CCD3C-5175-48F8-8E5D-F38B1A89AA55}" type="datetimeFigureOut">
              <a:rPr lang="en-US" smtClean="0"/>
              <a:t>3/28/2023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6276F5-C809-4C5E-97EB-D4CA7A373C87}" type="slidenum">
              <a:rPr lang="en-US" smtClean="0"/>
              <a:t>‹#›</a:t>
            </a:fld>
            <a:endParaRPr lang="en-US"/>
          </a:p>
        </p:txBody>
      </p:sp>
    </p:spTree>
    <p:extLst>
      <p:ext uri="{BB962C8B-B14F-4D97-AF65-F5344CB8AC3E}">
        <p14:creationId xmlns:p14="http://schemas.microsoft.com/office/powerpoint/2010/main" val="4078357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5CCD3C-5175-48F8-8E5D-F38B1A89AA55}" type="datetimeFigureOut">
              <a:rPr lang="en-US" smtClean="0"/>
              <a:t>3/28/2023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6276F5-C809-4C5E-97EB-D4CA7A373C87}" type="slidenum">
              <a:rPr lang="en-US" smtClean="0"/>
              <a:t>‹#›</a:t>
            </a:fld>
            <a:endParaRPr lang="en-US"/>
          </a:p>
        </p:txBody>
      </p:sp>
    </p:spTree>
    <p:extLst>
      <p:ext uri="{BB962C8B-B14F-4D97-AF65-F5344CB8AC3E}">
        <p14:creationId xmlns:p14="http://schemas.microsoft.com/office/powerpoint/2010/main" val="3197166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A5CCD3C-5175-48F8-8E5D-F38B1A89AA55}" type="datetimeFigureOut">
              <a:rPr lang="en-US" smtClean="0"/>
              <a:t>3/28/2023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6276F5-C809-4C5E-97EB-D4CA7A373C87}" type="slidenum">
              <a:rPr lang="en-US" smtClean="0"/>
              <a:t>‹#›</a:t>
            </a:fld>
            <a:endParaRPr lang="en-US"/>
          </a:p>
        </p:txBody>
      </p:sp>
    </p:spTree>
    <p:extLst>
      <p:ext uri="{BB962C8B-B14F-4D97-AF65-F5344CB8AC3E}">
        <p14:creationId xmlns:p14="http://schemas.microsoft.com/office/powerpoint/2010/main" val="7916106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5CCD3C-5175-48F8-8E5D-F38B1A89AA55}" type="datetimeFigureOut">
              <a:rPr lang="en-US" smtClean="0"/>
              <a:t>3/28/2023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6276F5-C809-4C5E-97EB-D4CA7A373C87}" type="slidenum">
              <a:rPr lang="en-US" smtClean="0"/>
              <a:t>‹#›</a:t>
            </a:fld>
            <a:endParaRPr lang="en-US"/>
          </a:p>
        </p:txBody>
      </p:sp>
    </p:spTree>
    <p:extLst>
      <p:ext uri="{BB962C8B-B14F-4D97-AF65-F5344CB8AC3E}">
        <p14:creationId xmlns:p14="http://schemas.microsoft.com/office/powerpoint/2010/main" val="2953296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A5CCD3C-5175-48F8-8E5D-F38B1A89AA55}" type="datetimeFigureOut">
              <a:rPr lang="en-US" smtClean="0"/>
              <a:t>3/28/2023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76276F5-C809-4C5E-97EB-D4CA7A373C87}" type="slidenum">
              <a:rPr lang="en-US" smtClean="0"/>
              <a:t>‹#›</a:t>
            </a:fld>
            <a:endParaRPr lang="en-US"/>
          </a:p>
        </p:txBody>
      </p:sp>
    </p:spTree>
    <p:extLst>
      <p:ext uri="{BB962C8B-B14F-4D97-AF65-F5344CB8AC3E}">
        <p14:creationId xmlns:p14="http://schemas.microsoft.com/office/powerpoint/2010/main" val="1192134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5CCD3C-5175-48F8-8E5D-F38B1A89AA55}" type="datetimeFigureOut">
              <a:rPr lang="en-US" smtClean="0"/>
              <a:t>3/28/2023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76276F5-C809-4C5E-97EB-D4CA7A373C87}" type="slidenum">
              <a:rPr lang="en-US" smtClean="0"/>
              <a:t>‹#›</a:t>
            </a:fld>
            <a:endParaRPr lang="en-US"/>
          </a:p>
        </p:txBody>
      </p:sp>
    </p:spTree>
    <p:extLst>
      <p:ext uri="{BB962C8B-B14F-4D97-AF65-F5344CB8AC3E}">
        <p14:creationId xmlns:p14="http://schemas.microsoft.com/office/powerpoint/2010/main" val="28675569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5CCD3C-5175-48F8-8E5D-F38B1A89AA55}" type="datetimeFigureOut">
              <a:rPr lang="en-US" smtClean="0"/>
              <a:t>3/28/2023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6276F5-C809-4C5E-97EB-D4CA7A373C87}" type="slidenum">
              <a:rPr lang="en-US" smtClean="0"/>
              <a:t>‹#›</a:t>
            </a:fld>
            <a:endParaRPr lang="en-US"/>
          </a:p>
        </p:txBody>
      </p:sp>
    </p:spTree>
    <p:extLst>
      <p:ext uri="{BB962C8B-B14F-4D97-AF65-F5344CB8AC3E}">
        <p14:creationId xmlns:p14="http://schemas.microsoft.com/office/powerpoint/2010/main" val="1785838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5CCD3C-5175-48F8-8E5D-F38B1A89AA55}" type="datetimeFigureOut">
              <a:rPr lang="en-US" smtClean="0"/>
              <a:t>3/28/2023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76276F5-C809-4C5E-97EB-D4CA7A373C87}" type="slidenum">
              <a:rPr lang="en-US" smtClean="0"/>
              <a:t>‹#›</a:t>
            </a:fld>
            <a:endParaRPr lang="en-US"/>
          </a:p>
        </p:txBody>
      </p:sp>
    </p:spTree>
    <p:extLst>
      <p:ext uri="{BB962C8B-B14F-4D97-AF65-F5344CB8AC3E}">
        <p14:creationId xmlns:p14="http://schemas.microsoft.com/office/powerpoint/2010/main" val="21041615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A5CCD3C-5175-48F8-8E5D-F38B1A89AA55}" type="datetimeFigureOut">
              <a:rPr lang="en-US" smtClean="0"/>
              <a:t>3/28/2023</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76276F5-C809-4C5E-97EB-D4CA7A373C87}" type="slidenum">
              <a:rPr lang="en-US" smtClean="0"/>
              <a:t>‹#›</a:t>
            </a:fld>
            <a:endParaRPr lang="en-US"/>
          </a:p>
        </p:txBody>
      </p:sp>
    </p:spTree>
    <p:extLst>
      <p:ext uri="{BB962C8B-B14F-4D97-AF65-F5344CB8AC3E}">
        <p14:creationId xmlns:p14="http://schemas.microsoft.com/office/powerpoint/2010/main" val="1965397745"/>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webp"/><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4A240-E894-4933-8977-5CC643236B44}"/>
              </a:ext>
            </a:extLst>
          </p:cNvPr>
          <p:cNvSpPr>
            <a:spLocks noGrp="1"/>
          </p:cNvSpPr>
          <p:nvPr>
            <p:ph type="ctrTitle"/>
          </p:nvPr>
        </p:nvSpPr>
        <p:spPr>
          <a:xfrm>
            <a:off x="2235200" y="307898"/>
            <a:ext cx="8486335" cy="1848455"/>
          </a:xfrm>
        </p:spPr>
        <p:txBody>
          <a:bodyPr>
            <a:normAutofit/>
          </a:bodyPr>
          <a:lstStyle/>
          <a:p>
            <a:r>
              <a:rPr lang="en-IN" dirty="0"/>
              <a:t>     </a:t>
            </a:r>
            <a:r>
              <a:rPr lang="en-IN" sz="10700" u="sng" dirty="0">
                <a:latin typeface="Bahnschrift Light SemiCondensed" panose="020B0502040204020203" pitchFamily="34" charset="0"/>
              </a:rPr>
              <a:t>JAMES WEBB</a:t>
            </a:r>
            <a:endParaRPr lang="en-US" sz="10700" u="sng" dirty="0">
              <a:latin typeface="Bahnschrift Light SemiCondensed" panose="020B0502040204020203" pitchFamily="34" charset="0"/>
            </a:endParaRPr>
          </a:p>
        </p:txBody>
      </p:sp>
      <p:sp>
        <p:nvSpPr>
          <p:cNvPr id="3" name="Subtitle 2">
            <a:extLst>
              <a:ext uri="{FF2B5EF4-FFF2-40B4-BE49-F238E27FC236}">
                <a16:creationId xmlns:a16="http://schemas.microsoft.com/office/drawing/2014/main" id="{B22B6303-EF9F-4DCC-8EA1-66B3C2AF673A}"/>
              </a:ext>
            </a:extLst>
          </p:cNvPr>
          <p:cNvSpPr>
            <a:spLocks noGrp="1"/>
          </p:cNvSpPr>
          <p:nvPr>
            <p:ph type="subTitle" idx="1"/>
          </p:nvPr>
        </p:nvSpPr>
        <p:spPr>
          <a:xfrm>
            <a:off x="6780628" y="3854549"/>
            <a:ext cx="5092057" cy="1848456"/>
          </a:xfrm>
        </p:spPr>
        <p:txBody>
          <a:bodyPr>
            <a:normAutofit fontScale="85000" lnSpcReduction="20000"/>
          </a:bodyPr>
          <a:lstStyle/>
          <a:p>
            <a:r>
              <a:rPr lang="en-IN" sz="2600" b="1" dirty="0">
                <a:solidFill>
                  <a:schemeClr val="bg1"/>
                </a:solidFill>
                <a:latin typeface="Bahnschrift Light" panose="020B0502040204020203" pitchFamily="34" charset="0"/>
              </a:rPr>
              <a:t>BY,</a:t>
            </a:r>
          </a:p>
          <a:p>
            <a:r>
              <a:rPr lang="en-IN" sz="2600" b="1" dirty="0">
                <a:solidFill>
                  <a:schemeClr val="bg1"/>
                </a:solidFill>
                <a:latin typeface="Bahnschrift Light" panose="020B0502040204020203" pitchFamily="34" charset="0"/>
              </a:rPr>
              <a:t>MUHAMMED RAKIN US  21EIR058</a:t>
            </a:r>
          </a:p>
          <a:p>
            <a:r>
              <a:rPr lang="en-IN" sz="2600" b="1" dirty="0">
                <a:solidFill>
                  <a:schemeClr val="bg1"/>
                </a:solidFill>
                <a:latin typeface="Bahnschrift Light" panose="020B0502040204020203" pitchFamily="34" charset="0"/>
              </a:rPr>
              <a:t>SUGHAMBIGA S  21EIR092</a:t>
            </a:r>
          </a:p>
          <a:p>
            <a:r>
              <a:rPr lang="en-IN" sz="2600" b="1" dirty="0">
                <a:solidFill>
                  <a:schemeClr val="bg1"/>
                </a:solidFill>
                <a:latin typeface="Bahnschrift Light" panose="020B0502040204020203" pitchFamily="34" charset="0"/>
              </a:rPr>
              <a:t>VISHNU S  21EIL120</a:t>
            </a:r>
          </a:p>
          <a:p>
            <a:endParaRPr lang="en-US" dirty="0"/>
          </a:p>
        </p:txBody>
      </p:sp>
      <p:pic>
        <p:nvPicPr>
          <p:cNvPr id="4" name="Picture 3">
            <a:extLst>
              <a:ext uri="{FF2B5EF4-FFF2-40B4-BE49-F238E27FC236}">
                <a16:creationId xmlns:a16="http://schemas.microsoft.com/office/drawing/2014/main" id="{88D2B492-D0FF-465A-BAAF-1FB07B9BD4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347" y="2593307"/>
            <a:ext cx="5706793" cy="3288211"/>
          </a:xfrm>
          <a:prstGeom prst="rect">
            <a:avLst/>
          </a:prstGeom>
        </p:spPr>
      </p:pic>
    </p:spTree>
    <p:extLst>
      <p:ext uri="{BB962C8B-B14F-4D97-AF65-F5344CB8AC3E}">
        <p14:creationId xmlns:p14="http://schemas.microsoft.com/office/powerpoint/2010/main" val="696973180"/>
      </p:ext>
    </p:extLst>
  </p:cSld>
  <p:clrMapOvr>
    <a:masterClrMapping/>
  </p:clrMapOvr>
  <p:transition spd="slow">
    <p:wheel spokes="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8F12C-E1B1-48F2-BF48-A859C690B974}"/>
              </a:ext>
            </a:extLst>
          </p:cNvPr>
          <p:cNvSpPr>
            <a:spLocks noGrp="1"/>
          </p:cNvSpPr>
          <p:nvPr>
            <p:ph type="title"/>
          </p:nvPr>
        </p:nvSpPr>
        <p:spPr>
          <a:xfrm>
            <a:off x="1222718" y="188780"/>
            <a:ext cx="9905998" cy="1338262"/>
          </a:xfrm>
        </p:spPr>
        <p:txBody>
          <a:bodyPr>
            <a:normAutofit fontScale="90000"/>
          </a:bodyPr>
          <a:lstStyle/>
          <a:p>
            <a:r>
              <a:rPr lang="en-IN" i="1" u="sng" dirty="0">
                <a:latin typeface="Arial" panose="020B0604020202020204" pitchFamily="34" charset="0"/>
                <a:cs typeface="Arial" panose="020B0604020202020204" pitchFamily="34" charset="0"/>
              </a:rPr>
              <a:t>Launching:</a:t>
            </a:r>
            <a:br>
              <a:rPr lang="en-IN" i="1" u="sng" dirty="0">
                <a:latin typeface="Arial" panose="020B0604020202020204" pitchFamily="34" charset="0"/>
                <a:cs typeface="Arial" panose="020B0604020202020204" pitchFamily="34" charset="0"/>
              </a:rPr>
            </a:br>
            <a:br>
              <a:rPr lang="en-IN" i="1" u="sng" dirty="0">
                <a:latin typeface="Arial" panose="020B0604020202020204" pitchFamily="34" charset="0"/>
                <a:cs typeface="Arial" panose="020B0604020202020204" pitchFamily="34" charset="0"/>
              </a:rPr>
            </a:br>
            <a:r>
              <a:rPr lang="en-US" sz="2700" b="1" dirty="0">
                <a:solidFill>
                  <a:schemeClr val="tx1">
                    <a:lumMod val="95000"/>
                  </a:schemeClr>
                </a:solidFill>
                <a:effectLst/>
                <a:latin typeface="Arial" panose="020B0604020202020204" pitchFamily="34" charset="0"/>
                <a:ea typeface="Calibri" panose="020F0502020204030204" pitchFamily="34" charset="0"/>
                <a:cs typeface="Latha" panose="020B0604020202020204" pitchFamily="34" charset="0"/>
              </a:rPr>
              <a:t>25 December 2021 at 5:50 pm IST</a:t>
            </a:r>
            <a:br>
              <a:rPr lang="en-US" sz="1800" dirty="0">
                <a:effectLst/>
                <a:latin typeface="Calibri" panose="020F0502020204030204" pitchFamily="34" charset="0"/>
                <a:ea typeface="Calibri" panose="020F0502020204030204" pitchFamily="34" charset="0"/>
                <a:cs typeface="Latha" panose="020B0604020202020204" pitchFamily="34" charset="0"/>
              </a:rPr>
            </a:br>
            <a:endParaRPr lang="en-US" i="1" u="sng"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C65BD8EE-EDC7-48E9-AF25-E354B72575C1}"/>
              </a:ext>
            </a:extLst>
          </p:cNvPr>
          <p:cNvSpPr txBox="1"/>
          <p:nvPr/>
        </p:nvSpPr>
        <p:spPr>
          <a:xfrm>
            <a:off x="2560320" y="3530991"/>
            <a:ext cx="7230794" cy="584775"/>
          </a:xfrm>
          <a:prstGeom prst="rect">
            <a:avLst/>
          </a:prstGeom>
          <a:noFill/>
        </p:spPr>
        <p:txBody>
          <a:bodyPr wrap="square" rtlCol="0">
            <a:spAutoFit/>
          </a:bodyPr>
          <a:lstStyle/>
          <a:p>
            <a:pPr marL="285750" indent="-285750">
              <a:buFont typeface="Arial" panose="020B0604020202020204" pitchFamily="34" charset="0"/>
              <a:buChar char="•"/>
            </a:pPr>
            <a:endParaRPr lang="en-US" sz="3200" dirty="0"/>
          </a:p>
        </p:txBody>
      </p:sp>
      <p:pic>
        <p:nvPicPr>
          <p:cNvPr id="8" name="Picture 7">
            <a:extLst>
              <a:ext uri="{FF2B5EF4-FFF2-40B4-BE49-F238E27FC236}">
                <a16:creationId xmlns:a16="http://schemas.microsoft.com/office/drawing/2014/main" id="{D8E27C0B-7D52-F50F-9E66-9BA84A8D3F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815" y="1527042"/>
            <a:ext cx="5688185" cy="4959081"/>
          </a:xfrm>
          <a:prstGeom prst="rect">
            <a:avLst/>
          </a:prstGeom>
        </p:spPr>
      </p:pic>
      <p:pic>
        <p:nvPicPr>
          <p:cNvPr id="10" name="Picture 9">
            <a:extLst>
              <a:ext uri="{FF2B5EF4-FFF2-40B4-BE49-F238E27FC236}">
                <a16:creationId xmlns:a16="http://schemas.microsoft.com/office/drawing/2014/main" id="{CEE7FA29-4B81-BBD4-56CF-B313395A3E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7811" y="2096617"/>
            <a:ext cx="5421741" cy="3216226"/>
          </a:xfrm>
          <a:prstGeom prst="rect">
            <a:avLst/>
          </a:prstGeom>
        </p:spPr>
      </p:pic>
    </p:spTree>
    <p:extLst>
      <p:ext uri="{BB962C8B-B14F-4D97-AF65-F5344CB8AC3E}">
        <p14:creationId xmlns:p14="http://schemas.microsoft.com/office/powerpoint/2010/main" val="98659225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1B0E1-B2B9-AA28-8B89-87178674F81C}"/>
              </a:ext>
            </a:extLst>
          </p:cNvPr>
          <p:cNvSpPr>
            <a:spLocks noGrp="1"/>
          </p:cNvSpPr>
          <p:nvPr>
            <p:ph type="title"/>
          </p:nvPr>
        </p:nvSpPr>
        <p:spPr>
          <a:xfrm>
            <a:off x="1816662" y="393395"/>
            <a:ext cx="9905998" cy="718454"/>
          </a:xfrm>
        </p:spPr>
        <p:txBody>
          <a:bodyPr/>
          <a:lstStyle/>
          <a:p>
            <a:r>
              <a:rPr lang="en-IN" sz="3200" i="1" u="sng" dirty="0">
                <a:latin typeface="Arial" panose="020B0604020202020204" pitchFamily="34" charset="0"/>
                <a:cs typeface="Arial" panose="020B0604020202020204" pitchFamily="34" charset="0"/>
              </a:rPr>
              <a:t>JWST VS HUBBLE:</a:t>
            </a:r>
            <a:endParaRPr lang="en-US" i="1" u="sng"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C9978DE-2DA8-BC8D-311C-0BA9699D74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675" y="2152357"/>
            <a:ext cx="5524325" cy="3699803"/>
          </a:xfrm>
          <a:prstGeom prst="rect">
            <a:avLst/>
          </a:prstGeom>
        </p:spPr>
      </p:pic>
      <p:pic>
        <p:nvPicPr>
          <p:cNvPr id="8" name="Picture 7">
            <a:extLst>
              <a:ext uri="{FF2B5EF4-FFF2-40B4-BE49-F238E27FC236}">
                <a16:creationId xmlns:a16="http://schemas.microsoft.com/office/drawing/2014/main" id="{D5C95306-6316-773E-1868-1C7B660BC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6676" y="963637"/>
            <a:ext cx="5824026" cy="3895534"/>
          </a:xfrm>
          <a:prstGeom prst="rect">
            <a:avLst/>
          </a:prstGeom>
        </p:spPr>
      </p:pic>
    </p:spTree>
    <p:extLst>
      <p:ext uri="{BB962C8B-B14F-4D97-AF65-F5344CB8AC3E}">
        <p14:creationId xmlns:p14="http://schemas.microsoft.com/office/powerpoint/2010/main" val="3808811575"/>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EF1C8-F342-4327-BF61-A09F983FEE8C}"/>
              </a:ext>
            </a:extLst>
          </p:cNvPr>
          <p:cNvSpPr>
            <a:spLocks noGrp="1"/>
          </p:cNvSpPr>
          <p:nvPr>
            <p:ph type="title"/>
          </p:nvPr>
        </p:nvSpPr>
        <p:spPr/>
        <p:txBody>
          <a:bodyPr/>
          <a:lstStyle/>
          <a:p>
            <a:endParaRPr lang="en-US"/>
          </a:p>
        </p:txBody>
      </p:sp>
      <p:pic>
        <p:nvPicPr>
          <p:cNvPr id="12" name="Picture 11">
            <a:extLst>
              <a:ext uri="{FF2B5EF4-FFF2-40B4-BE49-F238E27FC236}">
                <a16:creationId xmlns:a16="http://schemas.microsoft.com/office/drawing/2014/main" id="{E653A11F-7513-4368-AFBF-D1304FEB6A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129" y="618518"/>
            <a:ext cx="10508566" cy="5350377"/>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4938492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6F543-C1C5-44B4-B552-624237E19EB8}"/>
              </a:ext>
            </a:extLst>
          </p:cNvPr>
          <p:cNvSpPr>
            <a:spLocks noGrp="1"/>
          </p:cNvSpPr>
          <p:nvPr>
            <p:ph type="title"/>
          </p:nvPr>
        </p:nvSpPr>
        <p:spPr>
          <a:xfrm>
            <a:off x="1143001" y="214702"/>
            <a:ext cx="9905998" cy="830996"/>
          </a:xfrm>
        </p:spPr>
        <p:txBody>
          <a:bodyPr>
            <a:normAutofit/>
          </a:bodyPr>
          <a:lstStyle/>
          <a:p>
            <a:r>
              <a:rPr lang="en-IN" sz="4400" u="sng" dirty="0">
                <a:solidFill>
                  <a:schemeClr val="tx1">
                    <a:lumMod val="95000"/>
                  </a:schemeClr>
                </a:solidFill>
                <a:latin typeface="Arial" panose="020B0604020202020204" pitchFamily="34" charset="0"/>
                <a:cs typeface="Arial" panose="020B0604020202020204" pitchFamily="34" charset="0"/>
              </a:rPr>
              <a:t>What is </a:t>
            </a:r>
            <a:r>
              <a:rPr lang="en-IN" sz="4400" u="sng" dirty="0" err="1">
                <a:solidFill>
                  <a:schemeClr val="tx1">
                    <a:lumMod val="95000"/>
                  </a:schemeClr>
                </a:solidFill>
                <a:latin typeface="Arial" panose="020B0604020202020204" pitchFamily="34" charset="0"/>
                <a:cs typeface="Arial" panose="020B0604020202020204" pitchFamily="34" charset="0"/>
              </a:rPr>
              <a:t>jwst</a:t>
            </a:r>
            <a:r>
              <a:rPr lang="en-IN" sz="4400" u="sng" dirty="0">
                <a:solidFill>
                  <a:schemeClr val="tx1">
                    <a:lumMod val="95000"/>
                  </a:schemeClr>
                </a:solidFill>
                <a:latin typeface="Arial" panose="020B0604020202020204" pitchFamily="34" charset="0"/>
                <a:cs typeface="Arial" panose="020B0604020202020204" pitchFamily="34" charset="0"/>
              </a:rPr>
              <a:t>?</a:t>
            </a:r>
            <a:endParaRPr lang="en-US" sz="4400" u="sng" dirty="0">
              <a:solidFill>
                <a:schemeClr val="tx1">
                  <a:lumMod val="95000"/>
                </a:schemeClr>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AC59FB8-C588-4777-ABA8-5B4C714B6503}"/>
              </a:ext>
            </a:extLst>
          </p:cNvPr>
          <p:cNvSpPr>
            <a:spLocks noGrp="1"/>
          </p:cNvSpPr>
          <p:nvPr>
            <p:ph idx="1"/>
          </p:nvPr>
        </p:nvSpPr>
        <p:spPr>
          <a:xfrm>
            <a:off x="588498" y="1045698"/>
            <a:ext cx="11437034" cy="4362328"/>
          </a:xfrm>
        </p:spPr>
        <p:txBody>
          <a:bodyPr>
            <a:noAutofit/>
          </a:bodyPr>
          <a:lstStyle/>
          <a:p>
            <a:r>
              <a:rPr lang="en-IN" dirty="0">
                <a:effectLst/>
                <a:latin typeface="Calibri" panose="020F0502020204030204" pitchFamily="34" charset="0"/>
                <a:ea typeface="Calibri" panose="020F0502020204030204" pitchFamily="34" charset="0"/>
                <a:cs typeface="Latha" panose="020B0604020202020204" pitchFamily="34" charset="0"/>
              </a:rPr>
              <a:t>The James Webb Space Telescope (JWST) is a space telescope developed by NASA with contributions from the European Space Agency (ESA) and the Canadian Space Agency (CSA). The telescope is named after James E. Webb, Who was the administrator of NASA from 1961 to 1968 played an integral role in the Apollo program.</a:t>
            </a:r>
            <a:endParaRPr lang="en-US" dirty="0"/>
          </a:p>
          <a:p>
            <a:endParaRPr lang="en-US" sz="2000" dirty="0"/>
          </a:p>
        </p:txBody>
      </p:sp>
      <p:pic>
        <p:nvPicPr>
          <p:cNvPr id="4" name="Content Placeholder 6">
            <a:extLst>
              <a:ext uri="{FF2B5EF4-FFF2-40B4-BE49-F238E27FC236}">
                <a16:creationId xmlns:a16="http://schemas.microsoft.com/office/drawing/2014/main" id="{759C390D-9A09-B06C-131F-3AD2DE3123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881" y="2983852"/>
            <a:ext cx="4900062" cy="3541714"/>
          </a:xfrm>
          <a:prstGeom prst="rect">
            <a:avLst/>
          </a:prstGeom>
        </p:spPr>
      </p:pic>
      <p:pic>
        <p:nvPicPr>
          <p:cNvPr id="6" name="Picture 5">
            <a:extLst>
              <a:ext uri="{FF2B5EF4-FFF2-40B4-BE49-F238E27FC236}">
                <a16:creationId xmlns:a16="http://schemas.microsoft.com/office/drawing/2014/main" id="{2C3F9242-738E-7BC1-EFB9-20359A066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4138" y="3506561"/>
            <a:ext cx="4664861" cy="2460235"/>
          </a:xfrm>
          <a:prstGeom prst="rect">
            <a:avLst/>
          </a:prstGeom>
        </p:spPr>
      </p:pic>
    </p:spTree>
    <p:extLst>
      <p:ext uri="{BB962C8B-B14F-4D97-AF65-F5344CB8AC3E}">
        <p14:creationId xmlns:p14="http://schemas.microsoft.com/office/powerpoint/2010/main" val="340310767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6">
            <a:extLst>
              <a:ext uri="{FF2B5EF4-FFF2-40B4-BE49-F238E27FC236}">
                <a16:creationId xmlns:a16="http://schemas.microsoft.com/office/drawing/2014/main" id="{757105C3-0942-8DBF-0A83-D1AD9A67D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98" y="1009185"/>
            <a:ext cx="5744357" cy="3786054"/>
          </a:xfrm>
          <a:prstGeom prst="rect">
            <a:avLst/>
          </a:prstGeom>
        </p:spPr>
      </p:pic>
      <p:pic>
        <p:nvPicPr>
          <p:cNvPr id="7" name="Picture 6">
            <a:extLst>
              <a:ext uri="{FF2B5EF4-FFF2-40B4-BE49-F238E27FC236}">
                <a16:creationId xmlns:a16="http://schemas.microsoft.com/office/drawing/2014/main" id="{826043A0-4E5A-F12D-76F8-96C7973C1E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3852" y="3002401"/>
            <a:ext cx="6402991" cy="3585675"/>
          </a:xfrm>
          <a:prstGeom prst="rect">
            <a:avLst/>
          </a:prstGeom>
        </p:spPr>
      </p:pic>
      <p:sp>
        <p:nvSpPr>
          <p:cNvPr id="8" name="Title 7">
            <a:extLst>
              <a:ext uri="{FF2B5EF4-FFF2-40B4-BE49-F238E27FC236}">
                <a16:creationId xmlns:a16="http://schemas.microsoft.com/office/drawing/2014/main" id="{F05BED5C-1D7E-3C8D-DCB6-DDE4464696F7}"/>
              </a:ext>
            </a:extLst>
          </p:cNvPr>
          <p:cNvSpPr>
            <a:spLocks noGrp="1"/>
          </p:cNvSpPr>
          <p:nvPr>
            <p:ph type="title"/>
          </p:nvPr>
        </p:nvSpPr>
        <p:spPr>
          <a:xfrm>
            <a:off x="1216948" y="0"/>
            <a:ext cx="9905998" cy="1087903"/>
          </a:xfrm>
        </p:spPr>
        <p:txBody>
          <a:bodyPr/>
          <a:lstStyle/>
          <a:p>
            <a:r>
              <a:rPr lang="en-IN" i="1" u="sng" dirty="0">
                <a:latin typeface="Arial" panose="020B0604020202020204" pitchFamily="34" charset="0"/>
                <a:cs typeface="Arial" panose="020B0604020202020204" pitchFamily="34" charset="0"/>
              </a:rPr>
              <a:t>Construction:</a:t>
            </a:r>
            <a:endParaRPr lang="en-US" i="1" u="sn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559328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E154E-E8B4-493C-8C60-097AC29E979E}"/>
              </a:ext>
            </a:extLst>
          </p:cNvPr>
          <p:cNvSpPr>
            <a:spLocks noGrp="1"/>
          </p:cNvSpPr>
          <p:nvPr>
            <p:ph type="title"/>
          </p:nvPr>
        </p:nvSpPr>
        <p:spPr>
          <a:xfrm>
            <a:off x="1450903" y="0"/>
            <a:ext cx="9905998" cy="1478570"/>
          </a:xfrm>
        </p:spPr>
        <p:txBody>
          <a:bodyPr>
            <a:normAutofit/>
          </a:bodyPr>
          <a:lstStyle/>
          <a:p>
            <a:endParaRPr lang="en-US" sz="4000" u="sng" dirty="0">
              <a:latin typeface="Arial" panose="020B0604020202020204" pitchFamily="34" charset="0"/>
              <a:cs typeface="Arial" panose="020B0604020202020204" pitchFamily="34" charset="0"/>
            </a:endParaRPr>
          </a:p>
        </p:txBody>
      </p:sp>
      <p:pic>
        <p:nvPicPr>
          <p:cNvPr id="5" name="Content Placeholder 4">
            <a:extLst>
              <a:ext uri="{FF2B5EF4-FFF2-40B4-BE49-F238E27FC236}">
                <a16:creationId xmlns:a16="http://schemas.microsoft.com/office/drawing/2014/main" id="{61D53223-DEF9-4680-16F2-D312EC9BD3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479" y="308972"/>
            <a:ext cx="5634541" cy="3155343"/>
          </a:xfrm>
        </p:spPr>
      </p:pic>
      <p:pic>
        <p:nvPicPr>
          <p:cNvPr id="7" name="Picture 6">
            <a:extLst>
              <a:ext uri="{FF2B5EF4-FFF2-40B4-BE49-F238E27FC236}">
                <a16:creationId xmlns:a16="http://schemas.microsoft.com/office/drawing/2014/main" id="{59515B52-3A0D-405F-DF9F-52F75EFD50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294716"/>
            <a:ext cx="5472332" cy="4070914"/>
          </a:xfrm>
          <a:prstGeom prst="rect">
            <a:avLst/>
          </a:prstGeom>
        </p:spPr>
      </p:pic>
    </p:spTree>
    <p:extLst>
      <p:ext uri="{BB962C8B-B14F-4D97-AF65-F5344CB8AC3E}">
        <p14:creationId xmlns:p14="http://schemas.microsoft.com/office/powerpoint/2010/main" val="23534963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1095A2-B8DF-459C-9794-CD32996920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1348" y="1419742"/>
            <a:ext cx="4780884" cy="3005641"/>
          </a:xfrm>
          <a:prstGeom prst="rect">
            <a:avLst/>
          </a:prstGeom>
        </p:spPr>
      </p:pic>
      <p:sp>
        <p:nvSpPr>
          <p:cNvPr id="4" name="TextBox 3">
            <a:extLst>
              <a:ext uri="{FF2B5EF4-FFF2-40B4-BE49-F238E27FC236}">
                <a16:creationId xmlns:a16="http://schemas.microsoft.com/office/drawing/2014/main" id="{57EB85BF-0E37-4D84-A879-A0556FD2EEA9}"/>
              </a:ext>
            </a:extLst>
          </p:cNvPr>
          <p:cNvSpPr txBox="1"/>
          <p:nvPr/>
        </p:nvSpPr>
        <p:spPr>
          <a:xfrm>
            <a:off x="942536" y="441411"/>
            <a:ext cx="11643360" cy="707886"/>
          </a:xfrm>
          <a:prstGeom prst="rect">
            <a:avLst/>
          </a:prstGeom>
          <a:noFill/>
        </p:spPr>
        <p:txBody>
          <a:bodyPr wrap="square" rtlCol="0">
            <a:spAutoFit/>
          </a:bodyPr>
          <a:lstStyle/>
          <a:p>
            <a:r>
              <a:rPr lang="en-IN" sz="4000" u="sng" dirty="0">
                <a:latin typeface="Arial" panose="020B0604020202020204" pitchFamily="34" charset="0"/>
                <a:cs typeface="Arial" panose="020B0604020202020204" pitchFamily="34" charset="0"/>
              </a:rPr>
              <a:t>ABOUT MIRRORS IN JWST</a:t>
            </a:r>
            <a:endParaRPr lang="en-US" sz="4000" u="sng"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48B4A62B-28F1-4DDF-F2C7-4EA56DC8D6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8582" y="2922563"/>
            <a:ext cx="5105925" cy="3365269"/>
          </a:xfrm>
          <a:prstGeom prst="rect">
            <a:avLst/>
          </a:prstGeom>
        </p:spPr>
      </p:pic>
    </p:spTree>
    <p:extLst>
      <p:ext uri="{BB962C8B-B14F-4D97-AF65-F5344CB8AC3E}">
        <p14:creationId xmlns:p14="http://schemas.microsoft.com/office/powerpoint/2010/main" val="42756223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8D70A79-1985-412E-ABFA-F1C875305832}"/>
              </a:ext>
            </a:extLst>
          </p:cNvPr>
          <p:cNvSpPr txBox="1"/>
          <p:nvPr/>
        </p:nvSpPr>
        <p:spPr>
          <a:xfrm>
            <a:off x="1322363" y="112542"/>
            <a:ext cx="8609428" cy="707886"/>
          </a:xfrm>
          <a:prstGeom prst="rect">
            <a:avLst/>
          </a:prstGeom>
          <a:noFill/>
        </p:spPr>
        <p:txBody>
          <a:bodyPr wrap="square" rtlCol="0">
            <a:spAutoFit/>
          </a:bodyPr>
          <a:lstStyle/>
          <a:p>
            <a:r>
              <a:rPr lang="en-IN" sz="4000" u="sng" dirty="0">
                <a:latin typeface="Arial" panose="020B0604020202020204" pitchFamily="34" charset="0"/>
                <a:cs typeface="Arial" panose="020B0604020202020204" pitchFamily="34" charset="0"/>
              </a:rPr>
              <a:t>ABOUT MIRROR ARRANGEMENTS </a:t>
            </a:r>
            <a:endParaRPr lang="en-US" sz="4000" u="sng"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1D75A78B-9AD2-4F7F-A6BB-2586B389809B}"/>
              </a:ext>
            </a:extLst>
          </p:cNvPr>
          <p:cNvSpPr txBox="1"/>
          <p:nvPr/>
        </p:nvSpPr>
        <p:spPr>
          <a:xfrm>
            <a:off x="1167619" y="1087714"/>
            <a:ext cx="9256540" cy="1569660"/>
          </a:xfrm>
          <a:prstGeom prst="rect">
            <a:avLst/>
          </a:prstGeom>
          <a:noFill/>
        </p:spPr>
        <p:txBody>
          <a:bodyPr wrap="square" rtlCol="0">
            <a:spAutoFit/>
          </a:bodyPr>
          <a:lstStyle/>
          <a:p>
            <a:pPr marL="457200" indent="-457200" algn="just">
              <a:buFont typeface="Arial" panose="020B0604020202020204" pitchFamily="34" charset="0"/>
              <a:buChar char="•"/>
            </a:pPr>
            <a:endParaRPr lang="en-IN" sz="3200" dirty="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endParaRPr lang="en-IN" sz="32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5684C04-522A-F8AD-4206-55E0BB2459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9362" y="2924660"/>
            <a:ext cx="5993054" cy="3820798"/>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16256A63-BB77-C88D-4F31-8CC001EB63EF}"/>
              </a:ext>
            </a:extLst>
          </p:cNvPr>
          <p:cNvSpPr txBox="1"/>
          <p:nvPr/>
        </p:nvSpPr>
        <p:spPr>
          <a:xfrm>
            <a:off x="860257" y="1200342"/>
            <a:ext cx="10705514" cy="1724318"/>
          </a:xfrm>
          <a:prstGeom prst="rect">
            <a:avLst/>
          </a:prstGeom>
          <a:noFill/>
        </p:spPr>
        <p:txBody>
          <a:bodyPr wrap="square">
            <a:spAutoFit/>
          </a:bodyPr>
          <a:lstStyle/>
          <a:p>
            <a:pPr marL="342900" lvl="0" indent="-342900">
              <a:lnSpc>
                <a:spcPct val="107000"/>
              </a:lnSpc>
              <a:spcAft>
                <a:spcPts val="800"/>
              </a:spcAft>
              <a:buFont typeface="Arial" panose="020B0604020202020204" pitchFamily="34" charset="0"/>
              <a:buChar char="•"/>
              <a:tabLst>
                <a:tab pos="457200" algn="l"/>
              </a:tabLst>
            </a:pPr>
            <a:r>
              <a:rPr lang="en-IN" sz="2000" dirty="0">
                <a:effectLst/>
                <a:latin typeface="Calibri" panose="020F0502020204030204" pitchFamily="34" charset="0"/>
                <a:ea typeface="Calibri" panose="020F0502020204030204" pitchFamily="34" charset="0"/>
                <a:cs typeface="Times New Roman" panose="02020603050405020304" pitchFamily="18" charset="0"/>
              </a:rPr>
              <a:t>It is designed to provide improved infrared resolution and sensitivity over </a:t>
            </a:r>
            <a:r>
              <a:rPr lang="en-IN" sz="2000" dirty="0" err="1">
                <a:effectLst/>
                <a:latin typeface="Calibri" panose="020F0502020204030204" pitchFamily="34" charset="0"/>
                <a:ea typeface="Calibri" panose="020F0502020204030204" pitchFamily="34" charset="0"/>
                <a:cs typeface="Times New Roman" panose="02020603050405020304" pitchFamily="18" charset="0"/>
              </a:rPr>
              <a:t>hubble</a:t>
            </a:r>
            <a:r>
              <a:rPr lang="en-IN" sz="2000" dirty="0">
                <a:effectLst/>
                <a:latin typeface="Calibri" panose="020F0502020204030204" pitchFamily="34" charset="0"/>
                <a:ea typeface="Calibri" panose="020F0502020204030204" pitchFamily="34" charset="0"/>
                <a:cs typeface="Times New Roman" panose="02020603050405020304" pitchFamily="18" charset="0"/>
              </a:rPr>
              <a:t>, viewing objects up to 100 times fainter and will enable a broad range of investigation across the fields of astronomy including observation up to redshift Z=20 of some of the oldest, most distant, events and objects in the universe such as the first stars and formation of the first galaxies, and allowing detailed atmospheric characterization potentially habitable exoplanets.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552236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7F94857-1B69-4218-A21D-15CB888B3F48}"/>
              </a:ext>
            </a:extLst>
          </p:cNvPr>
          <p:cNvSpPr>
            <a:spLocks noGrp="1"/>
          </p:cNvSpPr>
          <p:nvPr>
            <p:ph type="title"/>
          </p:nvPr>
        </p:nvSpPr>
        <p:spPr>
          <a:xfrm>
            <a:off x="1143001" y="239151"/>
            <a:ext cx="9905998" cy="1019908"/>
          </a:xfrm>
        </p:spPr>
        <p:txBody>
          <a:bodyPr>
            <a:normAutofit/>
          </a:bodyPr>
          <a:lstStyle/>
          <a:p>
            <a:r>
              <a:rPr lang="en-IN" sz="4000" u="sng" dirty="0">
                <a:latin typeface="Arial" panose="020B0604020202020204" pitchFamily="34" charset="0"/>
                <a:cs typeface="Arial" panose="020B0604020202020204" pitchFamily="34" charset="0"/>
              </a:rPr>
              <a:t>Focus of mirror:</a:t>
            </a:r>
            <a:endParaRPr lang="en-US" sz="4000" u="sng"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DF215F99-0592-0FBC-1A71-5AF7970D5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9253" y="3021037"/>
            <a:ext cx="4726747" cy="3523957"/>
          </a:xfrm>
          <a:prstGeom prst="rect">
            <a:avLst/>
          </a:prstGeom>
        </p:spPr>
      </p:pic>
      <p:pic>
        <p:nvPicPr>
          <p:cNvPr id="7" name="Picture 6">
            <a:extLst>
              <a:ext uri="{FF2B5EF4-FFF2-40B4-BE49-F238E27FC236}">
                <a16:creationId xmlns:a16="http://schemas.microsoft.com/office/drawing/2014/main" id="{B0B11697-26F7-6083-C7DA-8D6C721827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8774" y="1259059"/>
            <a:ext cx="5352156" cy="4545902"/>
          </a:xfrm>
          <a:prstGeom prst="rect">
            <a:avLst/>
          </a:prstGeom>
        </p:spPr>
      </p:pic>
    </p:spTree>
    <p:extLst>
      <p:ext uri="{BB962C8B-B14F-4D97-AF65-F5344CB8AC3E}">
        <p14:creationId xmlns:p14="http://schemas.microsoft.com/office/powerpoint/2010/main" val="9614764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664FF-036F-4801-B0DE-5477F0EE35C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B7EF8FF8-3FFF-4494-AD42-96A5A83B73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292" y="1041009"/>
            <a:ext cx="5449120" cy="4334105"/>
          </a:xfrm>
          <a:prstGeom prst="rect">
            <a:avLst/>
          </a:prstGeom>
        </p:spPr>
      </p:pic>
      <p:pic>
        <p:nvPicPr>
          <p:cNvPr id="5" name="Picture 4">
            <a:extLst>
              <a:ext uri="{FF2B5EF4-FFF2-40B4-BE49-F238E27FC236}">
                <a16:creationId xmlns:a16="http://schemas.microsoft.com/office/drawing/2014/main" id="{5FDC3F46-4C93-48BF-8087-0CC9694395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0695" y="1406013"/>
            <a:ext cx="4636099" cy="3561640"/>
          </a:xfrm>
          <a:prstGeom prst="rect">
            <a:avLst/>
          </a:prstGeom>
        </p:spPr>
      </p:pic>
    </p:spTree>
    <p:extLst>
      <p:ext uri="{BB962C8B-B14F-4D97-AF65-F5344CB8AC3E}">
        <p14:creationId xmlns:p14="http://schemas.microsoft.com/office/powerpoint/2010/main" val="30466011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73100-3A42-4CA3-A9EA-24E5EF07C2DF}"/>
              </a:ext>
            </a:extLst>
          </p:cNvPr>
          <p:cNvSpPr>
            <a:spLocks noGrp="1"/>
          </p:cNvSpPr>
          <p:nvPr>
            <p:ph type="title"/>
          </p:nvPr>
        </p:nvSpPr>
        <p:spPr>
          <a:xfrm>
            <a:off x="1143001" y="-168812"/>
            <a:ext cx="9905998" cy="45719"/>
          </a:xfrm>
        </p:spPr>
        <p:txBody>
          <a:bodyPr>
            <a:normAutofit fontScale="90000"/>
          </a:bodyPr>
          <a:lstStyle/>
          <a:p>
            <a:pPr marL="571500" indent="-57150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B4FE6A1B-6243-C81E-7C24-FF9D0AA73F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283" y="379828"/>
            <a:ext cx="6173788" cy="4322297"/>
          </a:xfrm>
          <a:prstGeom prst="rect">
            <a:avLst/>
          </a:prstGeom>
        </p:spPr>
      </p:pic>
      <p:pic>
        <p:nvPicPr>
          <p:cNvPr id="5" name="Picture 4">
            <a:extLst>
              <a:ext uri="{FF2B5EF4-FFF2-40B4-BE49-F238E27FC236}">
                <a16:creationId xmlns:a16="http://schemas.microsoft.com/office/drawing/2014/main" id="{0DF8965D-CFB1-08B0-3F63-0AC7EB87A0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8426" y="2287226"/>
            <a:ext cx="5170292" cy="4218382"/>
          </a:xfrm>
          <a:prstGeom prst="rect">
            <a:avLst/>
          </a:prstGeom>
        </p:spPr>
      </p:pic>
    </p:spTree>
    <p:extLst>
      <p:ext uri="{BB962C8B-B14F-4D97-AF65-F5344CB8AC3E}">
        <p14:creationId xmlns:p14="http://schemas.microsoft.com/office/powerpoint/2010/main" val="31721376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